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309" r:id="rId2"/>
    <p:sldId id="310" r:id="rId3"/>
    <p:sldId id="311" r:id="rId4"/>
    <p:sldId id="312" r:id="rId5"/>
    <p:sldId id="313" r:id="rId6"/>
    <p:sldId id="315" r:id="rId7"/>
    <p:sldId id="344" r:id="rId8"/>
    <p:sldId id="316" r:id="rId9"/>
    <p:sldId id="317" r:id="rId10"/>
    <p:sldId id="318" r:id="rId11"/>
    <p:sldId id="352" r:id="rId12"/>
    <p:sldId id="354" r:id="rId13"/>
    <p:sldId id="346" r:id="rId14"/>
    <p:sldId id="348" r:id="rId15"/>
    <p:sldId id="343" r:id="rId16"/>
    <p:sldId id="353" r:id="rId17"/>
    <p:sldId id="319" r:id="rId18"/>
    <p:sldId id="342" r:id="rId19"/>
    <p:sldId id="320" r:id="rId20"/>
    <p:sldId id="321" r:id="rId21"/>
    <p:sldId id="339" r:id="rId22"/>
    <p:sldId id="322" r:id="rId23"/>
    <p:sldId id="323" r:id="rId24"/>
    <p:sldId id="345" r:id="rId25"/>
    <p:sldId id="340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49" r:id="rId36"/>
    <p:sldId id="333" r:id="rId37"/>
    <p:sldId id="338" r:id="rId38"/>
    <p:sldId id="262" r:id="rId39"/>
    <p:sldId id="282" r:id="rId40"/>
    <p:sldId id="350" r:id="rId41"/>
    <p:sldId id="351" r:id="rId42"/>
    <p:sldId id="334" r:id="rId43"/>
    <p:sldId id="335" r:id="rId44"/>
    <p:sldId id="28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9FA05-5840-A849-9951-C5CE62CF74A6}" type="datetimeFigureOut">
              <a:rPr lang="en-US" smtClean="0"/>
              <a:t>02.11.13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48E0D-5ECD-0C4F-975A-09C43E93D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8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6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Passed as header in the requests</a:t>
            </a:r>
          </a:p>
          <a:p>
            <a:r>
              <a:rPr lang="en-US" dirty="0" smtClean="0"/>
              <a:t>encoded</a:t>
            </a:r>
            <a:r>
              <a:rPr lang="en-US" baseline="0" dirty="0" smtClean="0"/>
              <a:t> </a:t>
            </a:r>
            <a:r>
              <a:rPr lang="en-US" dirty="0" smtClean="0"/>
              <a:t>as Base64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Password</a:t>
            </a:r>
            <a:r>
              <a:rPr lang="en-US" baseline="0" dirty="0" smtClean="0"/>
              <a:t> storage</a:t>
            </a:r>
          </a:p>
          <a:p>
            <a:r>
              <a:rPr lang="en-US" baseline="0" dirty="0" err="1" smtClean="0"/>
              <a:t>SharedPreferences</a:t>
            </a:r>
            <a:endParaRPr lang="en-US" baseline="0" dirty="0" smtClean="0"/>
          </a:p>
          <a:p>
            <a:r>
              <a:rPr lang="en-US" baseline="0" smtClean="0"/>
              <a:t>SQLite Cipher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http://</a:t>
            </a:r>
            <a:r>
              <a:rPr lang="en-US" dirty="0" err="1" smtClean="0">
                <a:solidFill>
                  <a:srgbClr val="1F497D"/>
                </a:solidFill>
                <a:latin typeface="Helvetica Neue Light"/>
                <a:cs typeface="Helvetica Neue Light"/>
              </a:rPr>
              <a:t>www.nngroup.com</a:t>
            </a:r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/articles/stop-password-masking/</a:t>
            </a:r>
          </a:p>
          <a:p>
            <a:r>
              <a:rPr lang="en-US" dirty="0" err="1" smtClean="0">
                <a:solidFill>
                  <a:srgbClr val="1F497D"/>
                </a:solidFill>
                <a:latin typeface="Helvetica Neue Light"/>
                <a:cs typeface="Helvetica Neue Light"/>
              </a:rPr>
              <a:t>Jakob</a:t>
            </a:r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 Nielsen 2009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EF5266-EBB8-B743-9287-C9905642A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5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Final Draft 2007</a:t>
            </a:r>
          </a:p>
          <a:p>
            <a:pPr lvl="0" rtl="0">
              <a:buNone/>
            </a:pPr>
            <a:r>
              <a:rPr lang="en" dirty="0" smtClean="0"/>
              <a:t>Eran Hammer</a:t>
            </a:r>
            <a:endParaRPr lang="de-DE" dirty="0" smtClean="0"/>
          </a:p>
          <a:p>
            <a:pPr lvl="0" rtl="0">
              <a:buNone/>
            </a:pPr>
            <a:r>
              <a:rPr lang="de-DE" dirty="0" err="1" smtClean="0"/>
              <a:t>Twitter</a:t>
            </a:r>
            <a:r>
              <a:rPr lang="de-DE" dirty="0" smtClean="0"/>
              <a:t>, Yahoo, Google</a:t>
            </a:r>
            <a:endParaRPr lang="e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7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Request Token</a:t>
            </a:r>
          </a:p>
          <a:p>
            <a:r>
              <a:rPr lang="en-US" dirty="0" smtClean="0"/>
              <a:t>Access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61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2009 Possible man-in-the-middle attack</a:t>
            </a:r>
          </a:p>
          <a:p>
            <a:pPr lvl="0" rtl="0">
              <a:buNone/>
            </a:pPr>
            <a:r>
              <a:rPr lang="en" dirty="0" smtClean="0"/>
              <a:t>Redirect url moved from step 2 to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1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Matthias </a:t>
            </a:r>
            <a:r>
              <a:rPr lang="de-DE" dirty="0" err="1" smtClean="0"/>
              <a:t>Käppler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Qype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SoundCloud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Focus on simplicity and different scenarios</a:t>
            </a:r>
            <a:endParaRPr lang="de-DE" dirty="0" smtClean="0"/>
          </a:p>
          <a:p>
            <a:pPr lvl="0" rtl="0">
              <a:buNone/>
            </a:pPr>
            <a:r>
              <a:rPr lang="en" dirty="0" smtClean="0"/>
              <a:t>Main framework published in 2012</a:t>
            </a:r>
          </a:p>
          <a:p>
            <a:pPr lvl="0" rtl="0">
              <a:buNone/>
            </a:pPr>
            <a:r>
              <a:rPr lang="en" dirty="0" smtClean="0"/>
              <a:t>Bearer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Authorization code</a:t>
            </a:r>
          </a:p>
          <a:p>
            <a:r>
              <a:rPr lang="en-US" dirty="0" smtClean="0"/>
              <a:t>Access</a:t>
            </a:r>
            <a:r>
              <a:rPr lang="en-US" baseline="0" dirty="0" smtClean="0"/>
              <a:t> token</a:t>
            </a:r>
          </a:p>
          <a:p>
            <a:r>
              <a:rPr lang="en-US" baseline="0" dirty="0" smtClean="0"/>
              <a:t>Refresh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1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13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800" baseline="0" dirty="0" smtClean="0"/>
              <a:t>We’re having a mobile first approach where we push our products</a:t>
            </a:r>
          </a:p>
          <a:p>
            <a:pPr marL="0" indent="0">
              <a:buFont typeface="Arial"/>
              <a:buNone/>
            </a:pPr>
            <a:r>
              <a:rPr lang="en-US" sz="1800" baseline="0" dirty="0" smtClean="0"/>
              <a:t>PayPal is opening up to technology and developers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6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Eran Hammer discusses disadvantages of OAuth 2.0</a:t>
            </a:r>
          </a:p>
          <a:p>
            <a:pPr lvl="0" rtl="0">
              <a:buNone/>
            </a:pPr>
            <a:r>
              <a:rPr lang="en" dirty="0" smtClean="0"/>
              <a:t>Blueprint for an authorization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de-DE" dirty="0" smtClean="0"/>
              <a:t>Security </a:t>
            </a:r>
            <a:r>
              <a:rPr lang="de-DE" dirty="0" err="1" smtClean="0"/>
              <a:t>flaws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solved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 smtClean="0"/>
          </a:p>
          <a:p>
            <a:pPr lvl="0" rtl="0">
              <a:buNone/>
            </a:pPr>
            <a:r>
              <a:rPr lang="de-DE" dirty="0" smtClean="0"/>
              <a:t>Egor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Homakov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This is about proving that it’s actually me</a:t>
            </a:r>
            <a:endParaRPr lang="de-DE" dirty="0" smtClean="0"/>
          </a:p>
          <a:p>
            <a:pPr lvl="0" rtl="0">
              <a:buNone/>
            </a:pPr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gaelx</a:t>
            </a:r>
            <a:r>
              <a:rPr lang="en-US" dirty="0" smtClean="0"/>
              <a:t>/5445598436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name just a few interesting pieces</a:t>
            </a:r>
            <a:r>
              <a:rPr lang="en-US" baseline="0" dirty="0" smtClean="0"/>
              <a:t> of information</a:t>
            </a:r>
          </a:p>
          <a:p>
            <a:r>
              <a:rPr lang="en-US" baseline="0" dirty="0" smtClean="0"/>
              <a:t>Definition via scopes which can be static </a:t>
            </a:r>
            <a:r>
              <a:rPr lang="en-US" baseline="0" smtClean="0"/>
              <a:t>or dynamic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6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Developed in 2005</a:t>
            </a:r>
          </a:p>
          <a:p>
            <a:pPr lvl="0" rtl="0">
              <a:buNone/>
            </a:pPr>
            <a:r>
              <a:rPr lang="en" dirty="0" smtClean="0"/>
              <a:t>2012 Authentication</a:t>
            </a:r>
            <a:r>
              <a:rPr lang="de-DE" dirty="0" smtClean="0"/>
              <a:t> </a:t>
            </a:r>
            <a:r>
              <a:rPr lang="en" dirty="0" smtClean="0"/>
              <a:t>bug hijacking</a:t>
            </a:r>
          </a:p>
          <a:p>
            <a:pPr lvl="0" rtl="0">
              <a:buNone/>
            </a:pPr>
            <a:r>
              <a:rPr lang="en" dirty="0" smtClean="0"/>
              <a:t>MyOpenID.com to shut down in 2014 (JanRain)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Launched 2011</a:t>
            </a:r>
          </a:p>
          <a:p>
            <a:pPr lvl="0" rtl="0">
              <a:buNone/>
            </a:pPr>
            <a:r>
              <a:rPr lang="de-DE" dirty="0" err="1" smtClean="0"/>
              <a:t>Pushed</a:t>
            </a:r>
            <a:r>
              <a:rPr lang="de-DE" baseline="0" dirty="0" smtClean="0"/>
              <a:t> via Mozilla</a:t>
            </a:r>
            <a:endParaRPr lang="de-DE" dirty="0" smtClean="0"/>
          </a:p>
          <a:p>
            <a:pPr lvl="0" rtl="0">
              <a:buNone/>
            </a:pPr>
            <a:r>
              <a:rPr lang="en" dirty="0" smtClean="0"/>
              <a:t>Identity Bridging in 2013 (via Gmail, 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endParaRPr lang="e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de-DE" dirty="0" err="1" smtClean="0"/>
              <a:t>Provides</a:t>
            </a:r>
            <a:r>
              <a:rPr lang="de-DE" dirty="0" smtClean="0"/>
              <a:t> </a:t>
            </a:r>
            <a:r>
              <a:rPr lang="de-DE" dirty="0" err="1" smtClean="0"/>
              <a:t>identity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resources</a:t>
            </a:r>
            <a:endParaRPr lang="de-DE" baseline="0" dirty="0" smtClean="0"/>
          </a:p>
          <a:p>
            <a:pPr lvl="0" rtl="0">
              <a:buNone/>
            </a:pPr>
            <a:r>
              <a:rPr lang="de-DE" baseline="0" dirty="0" err="1" smtClean="0"/>
              <a:t>Draft</a:t>
            </a:r>
            <a:r>
              <a:rPr lang="de-DE" baseline="0" dirty="0" smtClean="0"/>
              <a:t> in 2009</a:t>
            </a:r>
          </a:p>
          <a:p>
            <a:pPr lvl="0" rtl="0">
              <a:buNone/>
            </a:pP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OAuth</a:t>
            </a:r>
            <a:r>
              <a:rPr lang="de-DE" baseline="0" dirty="0" smtClean="0"/>
              <a:t> 1.0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r>
              <a:rPr lang="en" dirty="0" smtClean="0"/>
              <a:t>Identity layer on top of OAuth 2.0</a:t>
            </a:r>
          </a:p>
          <a:p>
            <a:pPr lvl="0" rtl="0">
              <a:buNone/>
            </a:pPr>
            <a:r>
              <a:rPr lang="en" dirty="0" smtClean="0"/>
              <a:t>Access profile information in a REST-friendly way</a:t>
            </a:r>
          </a:p>
          <a:p>
            <a:pPr lvl="0" rtl="0">
              <a:buNone/>
            </a:pPr>
            <a:r>
              <a:rPr lang="en" dirty="0" smtClean="0"/>
              <a:t>Currently still a draft</a:t>
            </a:r>
          </a:p>
          <a:p>
            <a:pPr lvl="0" rtl="0">
              <a:buNone/>
            </a:pPr>
            <a:r>
              <a:rPr lang="en" dirty="0" smtClean="0"/>
              <a:t>Session management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6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 err="1" smtClean="0"/>
              <a:t>Social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connects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friends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interests</a:t>
            </a:r>
            <a:endParaRPr lang="de-DE" baseline="0" dirty="0" smtClean="0"/>
          </a:p>
          <a:p>
            <a:pPr>
              <a:buNone/>
            </a:pPr>
            <a:r>
              <a:rPr lang="en" dirty="0" smtClean="0"/>
              <a:t>Concrete pulls real data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www.shop.org</a:t>
            </a:r>
            <a:r>
              <a:rPr lang="en-US" dirty="0" smtClean="0"/>
              <a:t>/sites/default/files/janrain_-_consumer_perceptions_of_online_registration_social_sign_in_0.pdf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5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identity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barrier</a:t>
            </a:r>
            <a:endParaRPr lang="de-DE" dirty="0" smtClean="0"/>
          </a:p>
          <a:p>
            <a:pPr>
              <a:buNone/>
            </a:pP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force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r>
              <a:rPr lang="de-DE" dirty="0" smtClean="0"/>
              <a:t>Picture:</a:t>
            </a:r>
            <a:r>
              <a:rPr lang="de-DE" baseline="0" dirty="0" smtClean="0"/>
              <a:t> http://</a:t>
            </a:r>
            <a:r>
              <a:rPr lang="de-DE" baseline="0" dirty="0" err="1" smtClean="0"/>
              <a:t>www.flickr.com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photos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pagedooley</a:t>
            </a:r>
            <a:r>
              <a:rPr lang="de-DE" baseline="0" dirty="0" smtClean="0"/>
              <a:t>/5313215496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buNone/>
            </a:pP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way to better</a:t>
            </a:r>
            <a:r>
              <a:rPr lang="en-US" baseline="0" dirty="0" smtClean="0"/>
              <a:t> explain anything than using Lego and Ninjas</a:t>
            </a:r>
          </a:p>
          <a:p>
            <a:endParaRPr lang="en-US" baseline="0" dirty="0" smtClean="0"/>
          </a:p>
          <a:p>
            <a:r>
              <a:rPr lang="en-US" dirty="0" smtClean="0"/>
              <a:t>Pic: 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mac_filko</a:t>
            </a:r>
            <a:r>
              <a:rPr lang="en-US" dirty="0" smtClean="0"/>
              <a:t>/5471023503/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5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Authorization first</a:t>
            </a:r>
          </a:p>
          <a:p>
            <a:r>
              <a:rPr lang="en-US" dirty="0" smtClean="0"/>
              <a:t>Do</a:t>
            </a:r>
            <a:r>
              <a:rPr lang="en-US" baseline="0" dirty="0" smtClean="0"/>
              <a:t> we always need to have site-specific passwords?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3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Passed as header in the requests</a:t>
            </a:r>
          </a:p>
          <a:p>
            <a:r>
              <a:rPr lang="en-US" dirty="0" smtClean="0"/>
              <a:t>encoded</a:t>
            </a:r>
            <a:r>
              <a:rPr lang="en-US" baseline="0" dirty="0" smtClean="0"/>
              <a:t> </a:t>
            </a:r>
            <a:r>
              <a:rPr lang="en-US" dirty="0" smtClean="0"/>
              <a:t>as Base64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FEDD-179F-434B-BCF3-591DAE9ACB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abstrusegoose.com</a:t>
            </a:r>
            <a:r>
              <a:rPr lang="en-US" dirty="0" smtClean="0"/>
              <a:t>/262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48E0D-5ECD-0C4F-975A-09C43E93DB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7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abstrusegoose.com</a:t>
            </a:r>
            <a:r>
              <a:rPr lang="en-US" dirty="0" smtClean="0"/>
              <a:t>/262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48E0D-5ECD-0C4F-975A-09C43E93DB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7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336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29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446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538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42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27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29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87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01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02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60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8EDFA-5E2E-364D-8002-5D6C91B745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02.11.13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C4E-A530-DA42-85F2-EB15043A3E8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78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37625"/>
            <a:ext cx="7772400" cy="4404296"/>
          </a:xfrm>
        </p:spPr>
        <p:txBody>
          <a:bodyPr anchor="ctr">
            <a:normAutofit/>
          </a:bodyPr>
          <a:lstStyle/>
          <a:p>
            <a:pPr algn="l"/>
            <a:r>
              <a:rPr lang="en-US" b="1" i="1" dirty="0" smtClean="0"/>
              <a:t>Authentication for Droids</a:t>
            </a:r>
            <a:br>
              <a:rPr lang="en-US" b="1" i="1" dirty="0" smtClean="0"/>
            </a:br>
            <a:r>
              <a:rPr lang="en-US" sz="3200" i="1" dirty="0" smtClean="0"/>
              <a:t>These are the droids you are looking for</a:t>
            </a:r>
            <a:br>
              <a:rPr lang="en-US" sz="3200" i="1" dirty="0" smtClean="0"/>
            </a:br>
            <a:r>
              <a:rPr lang="en-US" sz="3200" i="1" dirty="0"/>
              <a:t/>
            </a:r>
            <a:br>
              <a:rPr lang="en-US" sz="3200" i="1" dirty="0"/>
            </a:br>
            <a:r>
              <a:rPr lang="en-US" sz="3600" b="1" i="1" dirty="0" smtClean="0">
                <a:cs typeface="Helvetica Neue"/>
              </a:rPr>
              <a:t>Tim Messerschmidt</a:t>
            </a:r>
            <a:br>
              <a:rPr lang="en-US" sz="3600" b="1" i="1" dirty="0" smtClean="0">
                <a:cs typeface="Helvetica Neue"/>
              </a:rPr>
            </a:br>
            <a:r>
              <a:rPr lang="en-US" sz="3200" b="1" i="1" dirty="0" smtClean="0">
                <a:solidFill>
                  <a:schemeClr val="tx2"/>
                </a:solidFill>
                <a:cs typeface="Helvetica Neue"/>
              </a:rPr>
              <a:t>@SeraAndroid</a:t>
            </a:r>
            <a:endParaRPr lang="en-US" sz="3600" b="1" i="1" dirty="0">
              <a:solidFill>
                <a:schemeClr val="tx2"/>
              </a:solidFill>
            </a:endParaRPr>
          </a:p>
        </p:txBody>
      </p:sp>
      <p:pic>
        <p:nvPicPr>
          <p:cNvPr id="4" name="Picture 3" descr="and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52" y="4011606"/>
            <a:ext cx="3595034" cy="4247985"/>
          </a:xfrm>
          <a:prstGeom prst="rect">
            <a:avLst/>
          </a:prstGeom>
          <a:scene3d>
            <a:camera prst="orthographicFront">
              <a:rot lat="0" lon="0" rev="2100000"/>
            </a:camera>
            <a:lightRig rig="threePt" dir="t"/>
          </a:scene3d>
        </p:spPr>
      </p:pic>
      <p:pic>
        <p:nvPicPr>
          <p:cNvPr id="8" name="Picture 7" descr="develo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" y="6238310"/>
            <a:ext cx="2771884" cy="3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Basic Authentication</a:t>
            </a:r>
          </a:p>
          <a:p>
            <a:r>
              <a:rPr lang="en-US" sz="4400" dirty="0" err="1" smtClean="0">
                <a:solidFill>
                  <a:srgbClr val="1F497D"/>
                </a:solidFill>
              </a:rPr>
              <a:t>username:password</a:t>
            </a:r>
            <a:endParaRPr lang="en-US" sz="4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6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cpdum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561187" y="75450"/>
            <a:ext cx="8155884" cy="67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word_streng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4" y="117889"/>
            <a:ext cx="8298972" cy="67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Passwords</a:t>
            </a:r>
          </a:p>
          <a:p>
            <a:r>
              <a:rPr lang="en-US" sz="4400" dirty="0" err="1" smtClean="0">
                <a:solidFill>
                  <a:srgbClr val="1F497D"/>
                </a:solidFill>
              </a:rPr>
              <a:t>wiki.scullsecurity.org</a:t>
            </a:r>
            <a:r>
              <a:rPr lang="en-US" sz="4400" dirty="0" smtClean="0">
                <a:solidFill>
                  <a:srgbClr val="1F497D"/>
                </a:solidFill>
              </a:rPr>
              <a:t>/Passwords</a:t>
            </a:r>
            <a:endParaRPr lang="en-US" sz="4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0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79" y="2119362"/>
            <a:ext cx="8300042" cy="2619277"/>
          </a:xfrm>
        </p:spPr>
        <p:txBody>
          <a:bodyPr anchor="ctr">
            <a:no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Security Nightmare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2"/>
                </a:solidFill>
              </a:rPr>
              <a:t>4.7%</a:t>
            </a:r>
            <a:r>
              <a:rPr lang="en-US" sz="2800" dirty="0" smtClean="0">
                <a:solidFill>
                  <a:schemeClr val="tx1"/>
                </a:solidFill>
              </a:rPr>
              <a:t> of users have the password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1F497D"/>
                </a:solidFill>
              </a:rPr>
              <a:t>password</a:t>
            </a:r>
          </a:p>
          <a:p>
            <a:r>
              <a:rPr lang="en-US" sz="2800" b="1" dirty="0" smtClean="0">
                <a:solidFill>
                  <a:srgbClr val="1F497D"/>
                </a:solidFill>
              </a:rPr>
              <a:t>8.5%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have the passwords </a:t>
            </a:r>
            <a:r>
              <a:rPr lang="en-US" sz="2800" b="1" dirty="0" smtClean="0">
                <a:solidFill>
                  <a:srgbClr val="1F497D"/>
                </a:solidFill>
              </a:rPr>
              <a:t>password</a:t>
            </a:r>
            <a:r>
              <a:rPr lang="en-US" sz="2800" dirty="0" smtClean="0">
                <a:solidFill>
                  <a:srgbClr val="1F497D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or </a:t>
            </a:r>
            <a:r>
              <a:rPr lang="en-US" sz="2800" b="1" dirty="0" smtClean="0">
                <a:solidFill>
                  <a:srgbClr val="1F497D"/>
                </a:solidFill>
              </a:rPr>
              <a:t>123456</a:t>
            </a:r>
          </a:p>
          <a:p>
            <a:r>
              <a:rPr lang="en-US" sz="2800" b="1" dirty="0" smtClean="0">
                <a:solidFill>
                  <a:srgbClr val="1F497D"/>
                </a:solidFill>
              </a:rPr>
              <a:t>9.8%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the passwords </a:t>
            </a:r>
            <a:r>
              <a:rPr lang="en-US" sz="2800" b="1" dirty="0" smtClean="0">
                <a:solidFill>
                  <a:srgbClr val="1F497D"/>
                </a:solidFill>
              </a:rPr>
              <a:t>password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en-US" sz="2800" b="1" dirty="0" smtClean="0">
                <a:solidFill>
                  <a:srgbClr val="1F497D"/>
                </a:solidFill>
              </a:rPr>
              <a:t>123456</a:t>
            </a:r>
            <a:r>
              <a:rPr lang="en-US" sz="2800" dirty="0" smtClean="0">
                <a:solidFill>
                  <a:schemeClr val="tx1"/>
                </a:solidFill>
              </a:rPr>
              <a:t>,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1F497D"/>
                </a:solidFill>
              </a:rPr>
              <a:t>12345678</a:t>
            </a:r>
          </a:p>
          <a:p>
            <a:r>
              <a:rPr lang="en-US" sz="2800" b="1" dirty="0" smtClean="0">
                <a:solidFill>
                  <a:srgbClr val="1F497D"/>
                </a:solidFill>
              </a:rPr>
              <a:t>14%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have a password from the </a:t>
            </a:r>
            <a:r>
              <a:rPr lang="en-US" sz="2800" b="1" dirty="0" smtClean="0">
                <a:solidFill>
                  <a:srgbClr val="1F497D"/>
                </a:solidFill>
              </a:rPr>
              <a:t>top 10</a:t>
            </a:r>
            <a:r>
              <a:rPr lang="en-US" sz="2800" dirty="0" smtClean="0">
                <a:solidFill>
                  <a:schemeClr val="tx1"/>
                </a:solidFill>
              </a:rPr>
              <a:t> passwords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rgbClr val="1F497D"/>
                </a:solidFill>
              </a:rPr>
              <a:t>40%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a password from the </a:t>
            </a:r>
            <a:r>
              <a:rPr lang="en-US" sz="2800" b="1" dirty="0">
                <a:solidFill>
                  <a:srgbClr val="1F497D"/>
                </a:solidFill>
              </a:rPr>
              <a:t>top </a:t>
            </a:r>
            <a:r>
              <a:rPr lang="en-US" sz="2800" b="1" dirty="0" smtClean="0">
                <a:solidFill>
                  <a:srgbClr val="1F497D"/>
                </a:solidFill>
              </a:rPr>
              <a:t>100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passwords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rgbClr val="1F497D"/>
                </a:solidFill>
              </a:rPr>
              <a:t>79%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a password from the </a:t>
            </a:r>
            <a:r>
              <a:rPr lang="en-US" sz="2800" b="1" dirty="0">
                <a:solidFill>
                  <a:srgbClr val="1F497D"/>
                </a:solidFill>
              </a:rPr>
              <a:t>top </a:t>
            </a:r>
            <a:r>
              <a:rPr lang="en-US" sz="2800" b="1" dirty="0" smtClean="0">
                <a:solidFill>
                  <a:srgbClr val="1F497D"/>
                </a:solidFill>
              </a:rPr>
              <a:t>500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passwords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rgbClr val="1F497D"/>
                </a:solidFill>
              </a:rPr>
              <a:t>91%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have a password from the </a:t>
            </a:r>
            <a:r>
              <a:rPr lang="en-US" sz="2800" b="1" dirty="0">
                <a:solidFill>
                  <a:srgbClr val="1F497D"/>
                </a:solidFill>
              </a:rPr>
              <a:t>top </a:t>
            </a:r>
            <a:r>
              <a:rPr lang="en-US" sz="2800" b="1" dirty="0" smtClean="0">
                <a:solidFill>
                  <a:srgbClr val="1F497D"/>
                </a:solidFill>
              </a:rPr>
              <a:t>1000</a:t>
            </a:r>
            <a:r>
              <a:rPr lang="en-US" sz="2800" dirty="0" smtClean="0">
                <a:solidFill>
                  <a:schemeClr val="tx1"/>
                </a:solidFill>
              </a:rPr>
              <a:t> passwords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0676" y="1304319"/>
            <a:ext cx="8363852" cy="4249363"/>
            <a:chOff x="360676" y="1700808"/>
            <a:chExt cx="8363852" cy="4249362"/>
          </a:xfrm>
        </p:grpSpPr>
        <p:pic>
          <p:nvPicPr>
            <p:cNvPr id="4" name="Picture 3" descr="Screen Shot 2013-06-25 at 08.48.03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19"/>
            <a:stretch/>
          </p:blipFill>
          <p:spPr>
            <a:xfrm>
              <a:off x="3923928" y="1700808"/>
              <a:ext cx="4800600" cy="42493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0676" y="2281488"/>
              <a:ext cx="4009731" cy="23083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dirty="0" smtClean="0">
                  <a:cs typeface="Roboto Light"/>
                </a:rPr>
                <a:t>Allow your users to see</a:t>
              </a:r>
            </a:p>
            <a:p>
              <a:pPr algn="ctr"/>
              <a:r>
                <a:rPr lang="en-US" sz="4800" dirty="0" smtClean="0">
                  <a:cs typeface="Roboto Light"/>
                </a:rPr>
                <a:t>their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6691-cat-deal-with-it-gif-IjeF.gi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OAuth 1.0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1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V1wZkHCQAAIhK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357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6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74195" y="907271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Request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Request Token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30559" y="907271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Grant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Request Token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4195" y="2329823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Direct User to Service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10" idx="3"/>
            <a:endCxn id="11" idx="1"/>
          </p:cNvCxnSpPr>
          <p:nvPr/>
        </p:nvCxnSpPr>
        <p:spPr>
          <a:xfrm>
            <a:off x="3612241" y="1443375"/>
            <a:ext cx="1818318" cy="0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12" idx="3"/>
          </p:cNvCxnSpPr>
          <p:nvPr/>
        </p:nvCxnSpPr>
        <p:spPr>
          <a:xfrm flipH="1">
            <a:off x="3612243" y="1979478"/>
            <a:ext cx="3187341" cy="886449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430559" y="2329823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Obtain Authorization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>
            <a:stCxn id="12" idx="3"/>
            <a:endCxn id="13" idx="1"/>
          </p:cNvCxnSpPr>
          <p:nvPr/>
        </p:nvCxnSpPr>
        <p:spPr>
          <a:xfrm>
            <a:off x="3612241" y="2865927"/>
            <a:ext cx="1818318" cy="0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30559" y="3772818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Direct to Consumer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6799582" y="3356490"/>
            <a:ext cx="0" cy="416327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74195" y="3772818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Request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Access Token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23" idx="1"/>
            <a:endCxn id="27" idx="3"/>
          </p:cNvCxnSpPr>
          <p:nvPr/>
        </p:nvCxnSpPr>
        <p:spPr>
          <a:xfrm flipH="1">
            <a:off x="3612241" y="4308920"/>
            <a:ext cx="1818318" cy="0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16859" y="5239839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Grant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Access Token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stCxn id="27" idx="3"/>
            <a:endCxn id="37" idx="1"/>
          </p:cNvCxnSpPr>
          <p:nvPr/>
        </p:nvCxnSpPr>
        <p:spPr>
          <a:xfrm>
            <a:off x="3612241" y="4308921"/>
            <a:ext cx="1804618" cy="1467023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74195" y="5239839"/>
            <a:ext cx="2738046" cy="1072207"/>
          </a:xfrm>
          <a:prstGeom prst="rect">
            <a:avLst/>
          </a:prstGeom>
          <a:solidFill>
            <a:srgbClr val="1F49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Access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Resources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/>
          <p:cNvCxnSpPr>
            <a:stCxn id="37" idx="1"/>
            <a:endCxn id="41" idx="3"/>
          </p:cNvCxnSpPr>
          <p:nvPr/>
        </p:nvCxnSpPr>
        <p:spPr>
          <a:xfrm flipH="1">
            <a:off x="3612241" y="5775943"/>
            <a:ext cx="1804618" cy="0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2"/>
          </p:cNvCxnSpPr>
          <p:nvPr/>
        </p:nvCxnSpPr>
        <p:spPr>
          <a:xfrm>
            <a:off x="2243218" y="6312045"/>
            <a:ext cx="0" cy="635971"/>
          </a:xfrm>
          <a:prstGeom prst="straightConnector1">
            <a:avLst/>
          </a:prstGeom>
          <a:ln>
            <a:solidFill>
              <a:srgbClr val="1F497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394269" y="25865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Consumer</a:t>
            </a:r>
            <a:endParaRPr lang="en-US" sz="2800" dirty="0"/>
          </a:p>
        </p:txBody>
      </p:sp>
      <p:sp>
        <p:nvSpPr>
          <p:cNvPr id="49" name="Rectangle 48"/>
          <p:cNvSpPr/>
          <p:nvPr/>
        </p:nvSpPr>
        <p:spPr>
          <a:xfrm>
            <a:off x="5495379" y="258651"/>
            <a:ext cx="2608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Service Provider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641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</a:rPr>
              <a:t>Developer</a:t>
            </a:r>
            <a:r>
              <a:rPr lang="en-US" sz="6000" b="1" dirty="0" smtClean="0">
                <a:solidFill>
                  <a:schemeClr val="tx1"/>
                </a:solidFill>
              </a:rPr>
              <a:t> Evangelist</a:t>
            </a:r>
          </a:p>
        </p:txBody>
      </p:sp>
    </p:spTree>
    <p:extLst>
      <p:ext uri="{BB962C8B-B14F-4D97-AF65-F5344CB8AC3E}">
        <p14:creationId xmlns:p14="http://schemas.microsoft.com/office/powerpoint/2010/main" val="129328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OAuth 1.0</a:t>
            </a:r>
            <a:r>
              <a:rPr lang="en-US" sz="6000" b="1" dirty="0" smtClean="0">
                <a:solidFill>
                  <a:srgbClr val="1F497D"/>
                </a:solidFill>
              </a:rPr>
              <a:t>a</a:t>
            </a:r>
            <a:endParaRPr lang="en-US" sz="6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4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3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Signpost </a:t>
            </a:r>
            <a:r>
              <a:rPr lang="en-US" sz="6000" b="1" spc="-230" dirty="0" smtClean="0">
                <a:solidFill>
                  <a:srgbClr val="FF0000"/>
                </a:solidFill>
              </a:rPr>
              <a:t>&lt;3</a:t>
            </a:r>
          </a:p>
          <a:p>
            <a:r>
              <a:rPr lang="en-US" sz="4800" dirty="0" smtClean="0">
                <a:solidFill>
                  <a:schemeClr val="tx1"/>
                </a:solidFill>
              </a:rPr>
              <a:t>github.com</a:t>
            </a:r>
            <a:r>
              <a:rPr lang="en-US" sz="4800" dirty="0">
                <a:solidFill>
                  <a:schemeClr val="tx1"/>
                </a:solidFill>
              </a:rPr>
              <a:t>/mttkay/signpost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2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OAuth 2.0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1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874195" y="514907"/>
            <a:ext cx="7294410" cy="5828187"/>
            <a:chOff x="874195" y="258650"/>
            <a:chExt cx="7294410" cy="5828186"/>
          </a:xfrm>
        </p:grpSpPr>
        <p:sp>
          <p:nvSpPr>
            <p:cNvPr id="2" name="Rectangle 1"/>
            <p:cNvSpPr/>
            <p:nvPr/>
          </p:nvSpPr>
          <p:spPr>
            <a:xfrm>
              <a:off x="874195" y="907270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Direct User to Service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430559" y="907270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Obtain Authorization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874195" y="2564701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Request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Access Token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30559" y="2564701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Grant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Access Token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3" idx="1"/>
            </p:cNvCxnSpPr>
            <p:nvPr/>
          </p:nvCxnSpPr>
          <p:spPr>
            <a:xfrm>
              <a:off x="3612241" y="1443374"/>
              <a:ext cx="1818318" cy="0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3" idx="2"/>
              <a:endCxn id="4" idx="3"/>
            </p:cNvCxnSpPr>
            <p:nvPr/>
          </p:nvCxnSpPr>
          <p:spPr>
            <a:xfrm flipH="1">
              <a:off x="3612241" y="1979477"/>
              <a:ext cx="3187341" cy="1121328"/>
            </a:xfrm>
            <a:prstGeom prst="straightConnector1">
              <a:avLst/>
            </a:prstGeom>
            <a:ln>
              <a:solidFill>
                <a:srgbClr val="1F497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4" idx="3"/>
              <a:endCxn id="5" idx="1"/>
            </p:cNvCxnSpPr>
            <p:nvPr/>
          </p:nvCxnSpPr>
          <p:spPr>
            <a:xfrm>
              <a:off x="3612241" y="3100805"/>
              <a:ext cx="1818318" cy="0"/>
            </a:xfrm>
            <a:prstGeom prst="straightConnector1">
              <a:avLst/>
            </a:prstGeom>
            <a:ln>
              <a:solidFill>
                <a:srgbClr val="1F497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430559" y="4221791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Direct to Consumer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5" idx="2"/>
              <a:endCxn id="9" idx="0"/>
            </p:cNvCxnSpPr>
            <p:nvPr/>
          </p:nvCxnSpPr>
          <p:spPr>
            <a:xfrm>
              <a:off x="6799582" y="3636908"/>
              <a:ext cx="0" cy="584883"/>
            </a:xfrm>
            <a:prstGeom prst="straightConnector1">
              <a:avLst/>
            </a:prstGeom>
            <a:ln>
              <a:solidFill>
                <a:srgbClr val="1F497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874195" y="4221791"/>
              <a:ext cx="2738046" cy="1072207"/>
            </a:xfrm>
            <a:prstGeom prst="rect">
              <a:avLst/>
            </a:prstGeom>
            <a:solidFill>
              <a:srgbClr val="1F497D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Access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Resources / Profile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9" idx="1"/>
              <a:endCxn id="11" idx="3"/>
            </p:cNvCxnSpPr>
            <p:nvPr/>
          </p:nvCxnSpPr>
          <p:spPr>
            <a:xfrm flipH="1">
              <a:off x="3612241" y="4757895"/>
              <a:ext cx="1818318" cy="0"/>
            </a:xfrm>
            <a:prstGeom prst="straightConnector1">
              <a:avLst/>
            </a:prstGeom>
            <a:ln>
              <a:solidFill>
                <a:srgbClr val="1F497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2"/>
            </p:cNvCxnSpPr>
            <p:nvPr/>
          </p:nvCxnSpPr>
          <p:spPr>
            <a:xfrm>
              <a:off x="2243218" y="5293998"/>
              <a:ext cx="0" cy="792838"/>
            </a:xfrm>
            <a:prstGeom prst="straightConnector1">
              <a:avLst/>
            </a:prstGeom>
            <a:ln>
              <a:solidFill>
                <a:srgbClr val="1F497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394267" y="258650"/>
              <a:ext cx="16979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Consumer</a:t>
              </a:r>
              <a:endParaRPr lang="en-US" sz="2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95379" y="258650"/>
              <a:ext cx="26084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/>
                <a:t>Service Provider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041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23600" y="1023071"/>
            <a:ext cx="8418254" cy="4811859"/>
            <a:chOff x="280401" y="692792"/>
            <a:chExt cx="8418254" cy="4811858"/>
          </a:xfrm>
        </p:grpSpPr>
        <p:sp>
          <p:nvSpPr>
            <p:cNvPr id="13" name="Rectangle 12"/>
            <p:cNvSpPr/>
            <p:nvPr/>
          </p:nvSpPr>
          <p:spPr>
            <a:xfrm>
              <a:off x="280401" y="1814901"/>
              <a:ext cx="8418254" cy="1754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URL </a:t>
              </a:r>
              <a:r>
                <a:rPr lang="en-US" dirty="0" err="1">
                  <a:latin typeface="Courier"/>
                  <a:cs typeface="Courier"/>
                </a:rPr>
                <a:t>url</a:t>
              </a:r>
              <a:r>
                <a:rPr lang="en-US" dirty="0"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= new </a:t>
              </a:r>
              <a:r>
                <a:rPr lang="en-US" dirty="0">
                  <a:latin typeface="Courier"/>
                  <a:cs typeface="Courier"/>
                </a:rPr>
                <a:t>URL</a:t>
              </a:r>
              <a:r>
                <a:rPr lang="en-US" dirty="0" smtClean="0">
                  <a:latin typeface="Courier"/>
                  <a:cs typeface="Courier"/>
                </a:rPr>
                <a:t>(</a:t>
              </a:r>
              <a:r>
                <a:rPr lang="en-US" dirty="0">
                  <a:solidFill>
                    <a:srgbClr val="1F497D"/>
                  </a:solidFill>
                  <a:latin typeface="Courier"/>
                  <a:cs typeface="Courier"/>
                </a:rPr>
                <a:t>”</a:t>
              </a:r>
              <a:r>
                <a:rPr lang="en-US" dirty="0" smtClean="0">
                  <a:solidFill>
                    <a:srgbClr val="1F497D"/>
                  </a:solidFill>
                  <a:latin typeface="Courier"/>
                  <a:cs typeface="Courier"/>
                </a:rPr>
                <a:t>http</a:t>
              </a:r>
              <a:r>
                <a:rPr lang="en-US" dirty="0">
                  <a:solidFill>
                    <a:srgbClr val="1F497D"/>
                  </a:solidFill>
                  <a:latin typeface="Courier"/>
                  <a:cs typeface="Courier"/>
                </a:rPr>
                <a:t>:/</a:t>
              </a:r>
              <a:r>
                <a:rPr lang="en-US" dirty="0" smtClean="0">
                  <a:solidFill>
                    <a:srgbClr val="1F497D"/>
                  </a:solidFill>
                  <a:latin typeface="Courier"/>
                  <a:cs typeface="Courier"/>
                </a:rPr>
                <a:t>/</a:t>
              </a:r>
              <a:r>
                <a:rPr lang="en-US" dirty="0" err="1" smtClean="0">
                  <a:solidFill>
                    <a:srgbClr val="1F497D"/>
                  </a:solidFill>
                  <a:latin typeface="Courier"/>
                  <a:cs typeface="Courier"/>
                </a:rPr>
                <a:t>url.com</a:t>
              </a:r>
              <a:r>
                <a:rPr lang="en-US" dirty="0" smtClean="0">
                  <a:solidFill>
                    <a:srgbClr val="1F497D"/>
                  </a:solidFill>
                  <a:latin typeface="Courier"/>
                  <a:cs typeface="Courier"/>
                </a:rPr>
                <a:t>/</a:t>
              </a:r>
              <a:r>
                <a:rPr lang="en-US" dirty="0">
                  <a:solidFill>
                    <a:srgbClr val="1F497D"/>
                  </a:solidFill>
                  <a:latin typeface="Courier"/>
                  <a:cs typeface="Courier"/>
                </a:rPr>
                <a:t>”</a:t>
              </a:r>
              <a:r>
                <a:rPr lang="en-US" dirty="0" smtClean="0">
                  <a:latin typeface="Courier"/>
                  <a:cs typeface="Courier"/>
                </a:rPr>
                <a:t>);</a:t>
              </a:r>
            </a:p>
            <a:p>
              <a:r>
                <a:rPr lang="en-US" dirty="0" err="1" smtClean="0">
                  <a:latin typeface="Courier"/>
                  <a:cs typeface="Courier"/>
                </a:rPr>
                <a:t>HttpURLConnection</a:t>
              </a:r>
              <a:r>
                <a:rPr lang="en-US" dirty="0" smtClean="0">
                  <a:latin typeface="Courier"/>
                  <a:cs typeface="Courier"/>
                </a:rPr>
                <a:t> </a:t>
              </a:r>
              <a:r>
                <a:rPr lang="en-US" dirty="0" err="1" smtClean="0">
                  <a:latin typeface="Courier"/>
                  <a:cs typeface="Courier"/>
                </a:rPr>
                <a:t>urlConnection</a:t>
              </a:r>
              <a:r>
                <a:rPr lang="en-US" dirty="0"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=</a:t>
              </a:r>
            </a:p>
            <a:p>
              <a:r>
                <a:rPr lang="en-US" dirty="0">
                  <a:latin typeface="Courier"/>
                  <a:cs typeface="Courier"/>
                </a:rPr>
                <a:t>	</a:t>
              </a:r>
              <a:r>
                <a:rPr lang="en-US" dirty="0" smtClean="0">
                  <a:latin typeface="Courier"/>
                  <a:cs typeface="Courier"/>
                </a:rPr>
                <a:t>(</a:t>
              </a:r>
              <a:r>
                <a:rPr lang="en-US" dirty="0" err="1">
                  <a:latin typeface="Courier"/>
                  <a:cs typeface="Courier"/>
                </a:rPr>
                <a:t>HttpURLConnection</a:t>
              </a:r>
              <a:r>
                <a:rPr lang="en-US" dirty="0">
                  <a:latin typeface="Courier"/>
                  <a:cs typeface="Courier"/>
                </a:rPr>
                <a:t>) </a:t>
              </a:r>
              <a:r>
                <a:rPr lang="en-US" dirty="0" err="1">
                  <a:latin typeface="Courier"/>
                  <a:cs typeface="Courier"/>
                </a:rPr>
                <a:t>url.openConnection</a:t>
              </a:r>
              <a:r>
                <a:rPr lang="en-US" dirty="0">
                  <a:latin typeface="Courier"/>
                  <a:cs typeface="Courier"/>
                </a:rPr>
                <a:t>()</a:t>
              </a:r>
              <a:r>
                <a:rPr lang="en-US" dirty="0" smtClean="0">
                  <a:latin typeface="Courier"/>
                  <a:cs typeface="Courier"/>
                </a:rPr>
                <a:t>;</a:t>
              </a: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err="1" smtClean="0">
                  <a:latin typeface="Courier"/>
                  <a:cs typeface="Courier"/>
                </a:rPr>
                <a:t>setRequestProperty</a:t>
              </a:r>
              <a:r>
                <a:rPr lang="en-US" dirty="0" smtClean="0">
                  <a:latin typeface="Courier"/>
                  <a:cs typeface="Courier"/>
                </a:rPr>
                <a:t>(</a:t>
              </a:r>
              <a:r>
                <a:rPr lang="en-US" dirty="0" smtClean="0">
                  <a:solidFill>
                    <a:srgbClr val="1F497D"/>
                  </a:solidFill>
                  <a:latin typeface="Courier"/>
                  <a:cs typeface="Courier"/>
                </a:rPr>
                <a:t>”Authorization</a:t>
              </a:r>
              <a:r>
                <a:rPr lang="en-US" dirty="0">
                  <a:solidFill>
                    <a:srgbClr val="1F497D"/>
                  </a:solidFill>
                  <a:latin typeface="Courier"/>
                  <a:cs typeface="Courier"/>
                </a:rPr>
                <a:t>”</a:t>
              </a:r>
              <a:r>
                <a:rPr lang="en-US" dirty="0" smtClean="0">
                  <a:latin typeface="Courier"/>
                  <a:cs typeface="Courier"/>
                </a:rPr>
                <a:t>, </a:t>
              </a:r>
              <a:r>
                <a:rPr lang="en-US" dirty="0" smtClean="0">
                  <a:solidFill>
                    <a:srgbClr val="1F497D"/>
                  </a:solidFill>
                  <a:latin typeface="Courier"/>
                  <a:cs typeface="Courier"/>
                </a:rPr>
                <a:t>”Bearer …”</a:t>
              </a:r>
              <a:r>
                <a:rPr lang="en-US" dirty="0" smtClean="0">
                  <a:latin typeface="Courier"/>
                  <a:cs typeface="Courier"/>
                </a:rPr>
                <a:t>)</a:t>
              </a:r>
              <a:r>
                <a:rPr lang="en-US" dirty="0">
                  <a:latin typeface="Courier"/>
                  <a:cs typeface="Courier"/>
                </a:rPr>
                <a:t>;</a:t>
              </a:r>
            </a:p>
          </p:txBody>
        </p:sp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280401" y="692792"/>
              <a:ext cx="7772400" cy="1262214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6000" b="1" dirty="0" smtClean="0"/>
                <a:t>HTTP Header</a:t>
              </a:r>
              <a:endParaRPr lang="en-US" sz="6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0401" y="4919874"/>
              <a:ext cx="8418254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>
                  <a:solidFill>
                    <a:srgbClr val="1F497D"/>
                  </a:solidFill>
                  <a:latin typeface="Courier"/>
                  <a:cs typeface="Courier"/>
                </a:rPr>
                <a:t>“</a:t>
              </a:r>
              <a:r>
                <a:rPr lang="en-US" sz="3200" dirty="0" err="1" smtClean="0">
                  <a:solidFill>
                    <a:srgbClr val="1F497D"/>
                  </a:solidFill>
                  <a:latin typeface="Courier"/>
                  <a:cs typeface="Courier"/>
                </a:rPr>
                <a:t>url.com</a:t>
              </a:r>
              <a:r>
                <a:rPr lang="en-US" sz="3200" dirty="0" smtClean="0">
                  <a:solidFill>
                    <a:srgbClr val="1F497D"/>
                  </a:solidFill>
                  <a:latin typeface="Courier"/>
                  <a:cs typeface="Courier"/>
                </a:rPr>
                <a:t>/</a:t>
              </a:r>
              <a:r>
                <a:rPr lang="en-US" sz="3200" dirty="0" err="1" smtClean="0">
                  <a:solidFill>
                    <a:srgbClr val="1F497D"/>
                  </a:solidFill>
                  <a:latin typeface="Courier"/>
                  <a:cs typeface="Courier"/>
                </a:rPr>
                <a:t>oauth?access_token</a:t>
              </a:r>
              <a:r>
                <a:rPr lang="en-US" sz="3200" dirty="0" smtClean="0">
                  <a:solidFill>
                    <a:srgbClr val="1F497D"/>
                  </a:solidFill>
                  <a:latin typeface="Courier"/>
                  <a:cs typeface="Courier"/>
                </a:rPr>
                <a:t>=…”</a:t>
              </a:r>
              <a:endParaRPr lang="en-US" sz="3200" dirty="0">
                <a:solidFill>
                  <a:srgbClr val="1F497D"/>
                </a:solidFill>
                <a:latin typeface="Courier"/>
                <a:cs typeface="Courier"/>
              </a:endParaRP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280401" y="3797765"/>
              <a:ext cx="7772400" cy="1262214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6000" b="1" dirty="0" smtClean="0"/>
                <a:t>URI parameter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107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Scribe</a:t>
            </a:r>
          </a:p>
          <a:p>
            <a:r>
              <a:rPr lang="en-US" sz="3600" dirty="0">
                <a:solidFill>
                  <a:srgbClr val="000000"/>
                </a:solidFill>
              </a:rPr>
              <a:t>github.com/fernandezpablo85</a:t>
            </a:r>
            <a:r>
              <a:rPr lang="en-US" sz="3600" dirty="0" smtClean="0">
                <a:solidFill>
                  <a:srgbClr val="000000"/>
                </a:solidFill>
              </a:rPr>
              <a:t>/scribe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6000" b="1" dirty="0" err="1" smtClean="0">
                <a:solidFill>
                  <a:schemeClr val="tx1"/>
                </a:solidFill>
              </a:rPr>
              <a:t>PostmanLib</a:t>
            </a:r>
            <a:endParaRPr lang="en-US" sz="6000" b="1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rgbClr val="000000"/>
                </a:solidFill>
              </a:rPr>
              <a:t>github.com/</a:t>
            </a:r>
            <a:r>
              <a:rPr lang="en-US" sz="3600" dirty="0" err="1">
                <a:solidFill>
                  <a:srgbClr val="000000"/>
                </a:solidFill>
              </a:rPr>
              <a:t>fedepaol</a:t>
            </a:r>
            <a:r>
              <a:rPr lang="en-US" sz="3600" dirty="0">
                <a:solidFill>
                  <a:srgbClr val="000000"/>
                </a:solidFill>
              </a:rPr>
              <a:t>/</a:t>
            </a:r>
            <a:r>
              <a:rPr lang="en-US" sz="3600" dirty="0" err="1">
                <a:solidFill>
                  <a:srgbClr val="000000"/>
                </a:solidFill>
              </a:rPr>
              <a:t>PostmanLib</a:t>
            </a:r>
            <a:r>
              <a:rPr lang="en-US" sz="3600" dirty="0">
                <a:solidFill>
                  <a:srgbClr val="000000"/>
                </a:solidFill>
              </a:rPr>
              <a:t>--Rings-Twice--Android</a:t>
            </a:r>
            <a:endParaRPr lang="en-US" sz="3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8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OAuth 2.0 and the Road to </a:t>
            </a:r>
            <a:r>
              <a:rPr lang="en-US" sz="6000" b="1" dirty="0" smtClean="0">
                <a:solidFill>
                  <a:srgbClr val="1F497D"/>
                </a:solidFill>
              </a:rPr>
              <a:t>Hell</a:t>
            </a:r>
          </a:p>
          <a:p>
            <a:r>
              <a:rPr lang="en" sz="1600" dirty="0" smtClean="0">
                <a:solidFill>
                  <a:srgbClr val="000000"/>
                </a:solidFill>
                <a:latin typeface="+mj-lt"/>
                <a:ea typeface="Roboto Condensed"/>
                <a:cs typeface="Roboto Condensed"/>
                <a:sym typeface="Roboto Condensed"/>
              </a:rPr>
              <a:t>http://hueniverse.com/2012/07/oauth-2-0-and-the-road-to-hell/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4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rfac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t="2300"/>
          <a:stretch/>
        </p:blipFill>
        <p:spPr>
          <a:xfrm>
            <a:off x="994696" y="1462674"/>
            <a:ext cx="7154611" cy="39326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6681" y="5445476"/>
            <a:ext cx="71546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1600" dirty="0">
                <a:solidFill>
                  <a:srgbClr val="000000"/>
                </a:solidFill>
                <a:latin typeface="+mj-lt"/>
              </a:rPr>
              <a:t>http://</a:t>
            </a:r>
            <a:r>
              <a:rPr lang="de-DE" sz="1600" dirty="0" err="1">
                <a:solidFill>
                  <a:srgbClr val="000000"/>
                </a:solidFill>
                <a:latin typeface="+mj-lt"/>
              </a:rPr>
              <a:t>h</a:t>
            </a:r>
            <a:r>
              <a:rPr lang="de-DE" sz="1600" dirty="0" err="1">
                <a:solidFill>
                  <a:srgbClr val="000000"/>
                </a:solidFill>
                <a:latin typeface="+mj-lt"/>
                <a:cs typeface="Roboto Condensed"/>
              </a:rPr>
              <a:t>omakov.blogspot.de</a:t>
            </a:r>
            <a:r>
              <a:rPr lang="de-DE" sz="1600" dirty="0">
                <a:solidFill>
                  <a:srgbClr val="000000"/>
                </a:solidFill>
                <a:latin typeface="+mj-lt"/>
                <a:cs typeface="Roboto Condensed"/>
              </a:rPr>
              <a:t>/2013/03/oauth1-oauth2-oauth.html</a:t>
            </a:r>
            <a:endParaRPr lang="en" sz="1600" dirty="0">
              <a:solidFill>
                <a:srgbClr val="000000"/>
              </a:solidFill>
              <a:latin typeface="+mj-lt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9240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6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23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 txBox="1">
            <a:spLocks/>
          </p:cNvSpPr>
          <p:nvPr/>
        </p:nvSpPr>
        <p:spPr>
          <a:xfrm>
            <a:off x="-302352" y="889980"/>
            <a:ext cx="4040188" cy="639763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b="1" dirty="0" smtClean="0">
                <a:solidFill>
                  <a:srgbClr val="1F497D"/>
                </a:solidFill>
                <a:cs typeface="Roboto Light"/>
              </a:rPr>
              <a:t>Name</a:t>
            </a:r>
            <a:endParaRPr lang="en-US" sz="5400" b="1" dirty="0">
              <a:solidFill>
                <a:srgbClr val="1F497D"/>
              </a:solidFill>
              <a:cs typeface="Roboto Light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1266695" y="2469356"/>
            <a:ext cx="4041775" cy="639763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400" b="1" dirty="0" smtClean="0">
                <a:solidFill>
                  <a:srgbClr val="1F497D"/>
                </a:solidFill>
                <a:cs typeface="Roboto Light"/>
              </a:rPr>
              <a:t>Email</a:t>
            </a:r>
            <a:endParaRPr lang="en-US" sz="4400" b="1" dirty="0">
              <a:solidFill>
                <a:srgbClr val="1F497D"/>
              </a:solidFill>
              <a:cs typeface="Roboto Light"/>
            </a:endParaRP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3703429" y="889980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b="1" dirty="0" smtClean="0">
                <a:solidFill>
                  <a:prstClr val="black"/>
                </a:solidFill>
                <a:cs typeface="Roboto Light"/>
              </a:rPr>
              <a:t>Date of Birth</a:t>
            </a:r>
            <a:endParaRPr lang="en-US" b="1" dirty="0">
              <a:solidFill>
                <a:prstClr val="black"/>
              </a:solidFill>
              <a:cs typeface="Roboto Light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572000" y="3430548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b="1" dirty="0" smtClean="0">
                <a:solidFill>
                  <a:prstClr val="black"/>
                </a:solidFill>
                <a:cs typeface="Roboto Light"/>
              </a:rPr>
              <a:t>Locale</a:t>
            </a:r>
            <a:endParaRPr lang="en-US" b="1" dirty="0">
              <a:solidFill>
                <a:prstClr val="black"/>
              </a:solidFill>
              <a:cs typeface="Roboto Light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-437979" y="4070309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Roboto Light"/>
              </a:rPr>
              <a:t>Time Zone</a:t>
            </a:r>
            <a:endParaRPr lang="en-US" sz="28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Roboto Light"/>
            </a:endParaRP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4572000" y="5294659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6600" b="1" dirty="0" smtClean="0">
                <a:solidFill>
                  <a:srgbClr val="1F497D"/>
                </a:solidFill>
                <a:cs typeface="Roboto Light"/>
              </a:rPr>
              <a:t>Address</a:t>
            </a:r>
            <a:endParaRPr lang="en-US" sz="5400" b="1" dirty="0">
              <a:solidFill>
                <a:srgbClr val="1F497D"/>
              </a:solidFill>
              <a:cs typeface="Roboto Light"/>
            </a:endParaRPr>
          </a:p>
        </p:txBody>
      </p:sp>
      <p:sp>
        <p:nvSpPr>
          <p:cNvPr id="16" name="Text Placeholder 6"/>
          <p:cNvSpPr txBox="1">
            <a:spLocks/>
          </p:cNvSpPr>
          <p:nvPr/>
        </p:nvSpPr>
        <p:spPr>
          <a:xfrm>
            <a:off x="1886599" y="3691811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 smtClean="0">
                <a:solidFill>
                  <a:prstClr val="black"/>
                </a:solidFill>
                <a:cs typeface="Roboto Light"/>
              </a:rPr>
              <a:t>Gender</a:t>
            </a:r>
            <a:endParaRPr lang="en-US" sz="2800" b="1" dirty="0">
              <a:solidFill>
                <a:prstClr val="black"/>
              </a:solidFill>
              <a:cs typeface="Roboto Light"/>
            </a:endParaRPr>
          </a:p>
        </p:txBody>
      </p:sp>
      <p:sp>
        <p:nvSpPr>
          <p:cNvPr id="17" name="Text Placeholder 6"/>
          <p:cNvSpPr txBox="1">
            <a:spLocks/>
          </p:cNvSpPr>
          <p:nvPr/>
        </p:nvSpPr>
        <p:spPr>
          <a:xfrm>
            <a:off x="3654792" y="2647156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 smtClean="0">
                <a:solidFill>
                  <a:prstClr val="black"/>
                </a:solidFill>
                <a:cs typeface="Roboto Light"/>
              </a:rPr>
              <a:t>Language</a:t>
            </a:r>
            <a:endParaRPr lang="en-US" sz="2800" b="1" dirty="0">
              <a:solidFill>
                <a:prstClr val="black"/>
              </a:solidFill>
              <a:cs typeface="Roboto Light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906642" y="4974777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 smtClean="0">
                <a:solidFill>
                  <a:prstClr val="black"/>
                </a:solidFill>
                <a:cs typeface="Roboto Light"/>
              </a:rPr>
              <a:t>Phone Number</a:t>
            </a:r>
            <a:endParaRPr lang="en-US" sz="2800" b="1" dirty="0">
              <a:solidFill>
                <a:prstClr val="black"/>
              </a:solidFill>
              <a:cs typeface="Roboto Light"/>
            </a:endParaRPr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4946830" y="1810528"/>
            <a:ext cx="4040188" cy="639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>
                <a:solidFill>
                  <a:prstClr val="black"/>
                </a:solidFill>
                <a:cs typeface="Roboto Light"/>
              </a:rPr>
              <a:t>Creation Date</a:t>
            </a:r>
            <a:endParaRPr lang="en-US" sz="2400" b="1" dirty="0">
              <a:solidFill>
                <a:prstClr val="black"/>
              </a:solidFill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365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</a:rPr>
              <a:t>Why</a:t>
            </a:r>
            <a:r>
              <a:rPr lang="en-US" sz="6000" b="1" dirty="0" smtClean="0">
                <a:solidFill>
                  <a:schemeClr val="tx1"/>
                </a:solidFill>
              </a:rPr>
              <a:t> am I here?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5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OpenID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9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3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BrowserID</a:t>
            </a:r>
          </a:p>
          <a:p>
            <a:r>
              <a:rPr lang="en-US" sz="6000" b="1" dirty="0" smtClean="0">
                <a:solidFill>
                  <a:schemeClr val="tx1"/>
                </a:solidFill>
              </a:rPr>
              <a:t>Persona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6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How to combine </a:t>
            </a:r>
            <a:r>
              <a:rPr lang="en-US" sz="6000" b="1" dirty="0" smtClean="0">
                <a:solidFill>
                  <a:srgbClr val="1F497D"/>
                </a:solidFill>
              </a:rPr>
              <a:t>both</a:t>
            </a:r>
            <a:r>
              <a:rPr lang="en-US" sz="6000" b="1" dirty="0" smtClean="0">
                <a:solidFill>
                  <a:schemeClr val="tx1"/>
                </a:solidFill>
              </a:rPr>
              <a:t>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3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OpenID </a:t>
            </a:r>
            <a:r>
              <a:rPr lang="en-US" sz="6000" b="1" dirty="0" smtClean="0">
                <a:solidFill>
                  <a:srgbClr val="1F497D"/>
                </a:solidFill>
              </a:rPr>
              <a:t>with </a:t>
            </a:r>
            <a:r>
              <a:rPr lang="en-US" sz="6000" b="1" dirty="0" smtClean="0">
                <a:solidFill>
                  <a:schemeClr val="tx1"/>
                </a:solidFill>
              </a:rPr>
              <a:t>OAuth Hybrid Extension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61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3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OpenID Connect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9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nIDConnect-Map-14oct2013-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16"/>
            <a:ext cx="9144000" cy="6676571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1383075" y="4803587"/>
            <a:ext cx="6739339" cy="169760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803036" y="2893717"/>
            <a:ext cx="1986596" cy="102963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1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3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Identity Providers</a:t>
            </a:r>
          </a:p>
          <a:p>
            <a:r>
              <a:rPr lang="en-US" sz="4400" dirty="0" smtClean="0">
                <a:solidFill>
                  <a:srgbClr val="000000"/>
                </a:solidFill>
              </a:rPr>
              <a:t>Social vs.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1F497D"/>
                </a:solidFill>
              </a:rPr>
              <a:t>Concrete</a:t>
            </a:r>
            <a:endParaRPr lang="en-US" sz="44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6349" y="1762290"/>
            <a:ext cx="8711065" cy="3333423"/>
            <a:chOff x="288626" y="1832624"/>
            <a:chExt cx="8711065" cy="3333423"/>
          </a:xfrm>
        </p:grpSpPr>
        <p:pic>
          <p:nvPicPr>
            <p:cNvPr id="5" name="Picture 4" descr="googl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6" y="2106824"/>
              <a:ext cx="2770618" cy="2770618"/>
            </a:xfrm>
            <a:prstGeom prst="rect">
              <a:avLst/>
            </a:prstGeom>
          </p:spPr>
        </p:pic>
        <p:pic>
          <p:nvPicPr>
            <p:cNvPr id="6" name="Picture 5" descr="faceboo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51" y="1832624"/>
              <a:ext cx="3333423" cy="3333423"/>
            </a:xfrm>
            <a:prstGeom prst="rect">
              <a:avLst/>
            </a:prstGeom>
          </p:spPr>
        </p:pic>
        <p:pic>
          <p:nvPicPr>
            <p:cNvPr id="7" name="Picture 6" descr="twitt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291" y="1921020"/>
              <a:ext cx="3131400" cy="313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98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21" y="1316021"/>
            <a:ext cx="4225961" cy="42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5330" y="947016"/>
            <a:ext cx="4545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cs typeface="Roboto Light"/>
              </a:rPr>
              <a:t>Log in via PayPal in the browser or a WebView.</a:t>
            </a:r>
            <a:endParaRPr lang="en-US" sz="4800" dirty="0">
              <a:cs typeface="Roboto Light"/>
            </a:endParaRPr>
          </a:p>
        </p:txBody>
      </p:sp>
      <p:pic>
        <p:nvPicPr>
          <p:cNvPr id="2" name="Picture 1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0"/>
            <a:ext cx="4109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Rebuilding the  Developer Experience</a:t>
            </a:r>
            <a:r>
              <a:rPr lang="en-US" sz="6000" b="1" dirty="0" smtClean="0">
                <a:solidFill>
                  <a:schemeClr val="tx2"/>
                </a:solidFill>
              </a:rPr>
              <a:t>:</a:t>
            </a:r>
          </a:p>
          <a:p>
            <a:r>
              <a:rPr lang="en-US" sz="5200" b="1" dirty="0" smtClean="0">
                <a:solidFill>
                  <a:schemeClr val="tx2"/>
                </a:solidFill>
              </a:rPr>
              <a:t>developer.paypal.com</a:t>
            </a:r>
          </a:p>
        </p:txBody>
      </p:sp>
    </p:spTree>
    <p:extLst>
      <p:ext uri="{BB962C8B-B14F-4D97-AF65-F5344CB8AC3E}">
        <p14:creationId xmlns:p14="http://schemas.microsoft.com/office/powerpoint/2010/main" val="214067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/>
              <a:t>Yeah, nice.. but </a:t>
            </a:r>
            <a:r>
              <a:rPr lang="en-US" sz="4000" b="1" dirty="0">
                <a:solidFill>
                  <a:srgbClr val="1F497D"/>
                </a:solidFill>
              </a:rPr>
              <a:t>why</a:t>
            </a:r>
            <a:r>
              <a:rPr lang="en-US" sz="4000" b="1" dirty="0" smtClean="0"/>
              <a:t>?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Lobster Two"/>
            </a:endParaRPr>
          </a:p>
          <a:p>
            <a:pPr marL="0" indent="0">
              <a:buNone/>
            </a:pPr>
            <a:r>
              <a:rPr lang="en-US" sz="4000" dirty="0" smtClean="0">
                <a:latin typeface="+mj-lt"/>
                <a:cs typeface="Lobster Two"/>
              </a:rPr>
              <a:t>People </a:t>
            </a:r>
            <a:r>
              <a:rPr lang="en-US" sz="4000" dirty="0">
                <a:latin typeface="+mj-lt"/>
                <a:cs typeface="Lobster Two"/>
              </a:rPr>
              <a:t>forget passwords…</a:t>
            </a:r>
          </a:p>
          <a:p>
            <a:pPr marL="0" indent="0">
              <a:buNone/>
            </a:pPr>
            <a:endParaRPr lang="en-US" sz="2800" dirty="0">
              <a:latin typeface="+mj-lt"/>
              <a:cs typeface="Arial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1F497D"/>
                </a:solidFill>
                <a:latin typeface="+mj-lt"/>
                <a:cs typeface="Bebas Neue"/>
              </a:rPr>
              <a:t>45%</a:t>
            </a:r>
            <a:r>
              <a:rPr lang="en-US" dirty="0" smtClean="0">
                <a:latin typeface="+mj-lt"/>
                <a:cs typeface="Bebas Neue"/>
              </a:rPr>
              <a:t> </a:t>
            </a:r>
            <a:r>
              <a:rPr lang="en-US" dirty="0">
                <a:latin typeface="+mj-lt"/>
                <a:cs typeface="Bebas Neue"/>
              </a:rPr>
              <a:t>admit to leaving a website instead of re-setting their password or answering security </a:t>
            </a:r>
            <a:r>
              <a:rPr lang="en-US" dirty="0" smtClean="0">
                <a:latin typeface="+mj-lt"/>
                <a:cs typeface="Bebas Neue"/>
              </a:rPr>
              <a:t>questions </a:t>
            </a:r>
            <a:r>
              <a:rPr lang="en-US" dirty="0">
                <a:latin typeface="+mj-lt"/>
                <a:cs typeface="Bebas Neue"/>
              </a:rPr>
              <a:t>*</a:t>
            </a:r>
          </a:p>
          <a:p>
            <a:pPr marL="0" indent="0">
              <a:buNone/>
            </a:pPr>
            <a:endParaRPr lang="en-US" sz="2000" dirty="0">
              <a:latin typeface="+mj-lt"/>
              <a:cs typeface="Bebas Neue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cs typeface="Bebas Neue"/>
              </a:rPr>
              <a:t>*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Lobster Two"/>
              </a:rPr>
              <a:t>Blue Inc. 2011 </a:t>
            </a:r>
            <a:endParaRPr lang="en-US" dirty="0">
              <a:solidFill>
                <a:srgbClr val="000000"/>
              </a:solidFill>
              <a:latin typeface="+mj-lt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242514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20"/>
            <a:ext cx="82296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Also they hate to </a:t>
            </a:r>
            <a:r>
              <a:rPr lang="en-US" sz="4000" b="1" dirty="0" smtClean="0">
                <a:solidFill>
                  <a:srgbClr val="1F497D"/>
                </a:solidFill>
              </a:rPr>
              <a:t>register</a:t>
            </a:r>
          </a:p>
          <a:p>
            <a:pPr marL="0" indent="0">
              <a:buNone/>
            </a:pPr>
            <a:endParaRPr lang="en-US" sz="2000" dirty="0" smtClean="0">
              <a:latin typeface="+mj-lt"/>
              <a:cs typeface="Lobster Two"/>
            </a:endParaRPr>
          </a:p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Out of </a:t>
            </a:r>
            <a:r>
              <a:rPr lang="en-US" b="1" dirty="0">
                <a:solidFill>
                  <a:srgbClr val="1F497D"/>
                </a:solidFill>
                <a:latin typeface="Calibri"/>
                <a:cs typeface="Calibri"/>
              </a:rPr>
              <a:t>657</a:t>
            </a:r>
            <a:r>
              <a:rPr lang="en-US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surveyed users </a:t>
            </a:r>
            <a:r>
              <a:rPr lang="en-US" b="1" dirty="0" smtClean="0">
                <a:solidFill>
                  <a:srgbClr val="1F497D"/>
                </a:solidFill>
                <a:latin typeface="Calibri"/>
                <a:cs typeface="Calibri"/>
              </a:rPr>
              <a:t>66%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think that social sign-in is a desirable alternative. *</a:t>
            </a:r>
          </a:p>
          <a:p>
            <a:pPr marL="0" indent="0">
              <a:buNone/>
            </a:pPr>
            <a:endParaRPr lang="en-US" sz="2000" dirty="0">
              <a:latin typeface="+mj-lt"/>
              <a:cs typeface="Bebas Neue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cs typeface="Bebas Neue"/>
              </a:rPr>
              <a:t>* 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Lobster Two"/>
              </a:rPr>
              <a:t>Blue Inc. 2011 </a:t>
            </a:r>
            <a:endParaRPr lang="en-US" dirty="0">
              <a:solidFill>
                <a:srgbClr val="000000"/>
              </a:solidFill>
              <a:latin typeface="+mj-lt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94858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ri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632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758795"/>
            <a:ext cx="7772400" cy="5295052"/>
          </a:xfrm>
        </p:spPr>
        <p:txBody>
          <a:bodyPr anchor="ctr">
            <a:normAutofit/>
          </a:bodyPr>
          <a:lstStyle/>
          <a:p>
            <a:pPr lvl="0"/>
            <a:r>
              <a:rPr lang="de-DE" sz="6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Wrap up</a:t>
            </a:r>
          </a:p>
          <a:p>
            <a:r>
              <a:rPr lang="de-DE" sz="4000" b="1" dirty="0">
                <a:solidFill>
                  <a:srgbClr val="1F497D"/>
                </a:solidFill>
                <a:ea typeface="Roboto Condensed"/>
                <a:cs typeface="Roboto Condensed"/>
                <a:sym typeface="Roboto Condensed"/>
              </a:rPr>
              <a:t>Identity </a:t>
            </a:r>
            <a:r>
              <a:rPr lang="de-DE" sz="4000" b="1" dirty="0" err="1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does</a:t>
            </a:r>
            <a:r>
              <a:rPr lang="de-DE" sz="4000" b="1" dirty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matter </a:t>
            </a:r>
            <a:r>
              <a:rPr lang="de-DE" sz="4000" b="1" dirty="0" err="1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to</a:t>
            </a:r>
            <a:r>
              <a:rPr lang="de-DE" sz="4000" b="1" dirty="0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users</a:t>
            </a:r>
            <a:r>
              <a:rPr lang="de-DE" sz="4000" b="1" dirty="0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and</a:t>
            </a:r>
            <a:r>
              <a:rPr lang="de-DE" sz="4000" b="1" dirty="0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ea typeface="Roboto Condensed"/>
                <a:cs typeface="Roboto Condensed"/>
                <a:sym typeface="Roboto Condensed"/>
              </a:rPr>
              <a:t>developers</a:t>
            </a:r>
            <a:endParaRPr lang="de-DE" sz="4000" b="1" dirty="0" smtClean="0">
              <a:solidFill>
                <a:srgbClr val="1F497D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  <a:p>
            <a:pPr lvl="0"/>
            <a:r>
              <a:rPr lang="de-DE" sz="4000" b="1" dirty="0" err="1" smtClean="0">
                <a:solidFill>
                  <a:srgbClr val="1F497D"/>
                </a:solidFill>
                <a:latin typeface="+mj-lt"/>
                <a:ea typeface="Roboto Condensed"/>
                <a:cs typeface="Roboto Condensed"/>
                <a:sym typeface="Roboto Condensed"/>
              </a:rPr>
              <a:t>Difference</a:t>
            </a:r>
            <a:r>
              <a:rPr lang="de-DE" sz="4000" b="1" dirty="0" smtClean="0">
                <a:solidFill>
                  <a:srgbClr val="1F497D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between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authentication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and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authorization</a:t>
            </a:r>
            <a:endParaRPr lang="de-DE" sz="4000" b="1" dirty="0" smtClean="0">
              <a:solidFill>
                <a:schemeClr val="tx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  <a:p>
            <a:pPr lvl="0"/>
            <a:r>
              <a:rPr lang="de-DE" sz="4000" b="1" dirty="0" smtClean="0">
                <a:solidFill>
                  <a:srgbClr val="1F497D"/>
                </a:solidFill>
                <a:latin typeface="+mj-lt"/>
                <a:ea typeface="Roboto Condensed"/>
                <a:cs typeface="Roboto Condensed"/>
                <a:sym typeface="Roboto Condensed"/>
              </a:rPr>
              <a:t>User Experience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should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be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enhanced</a:t>
            </a:r>
            <a:r>
              <a:rPr lang="de-DE" sz="4000" b="1" dirty="0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not </a:t>
            </a:r>
            <a:r>
              <a:rPr lang="de-DE" sz="4000" b="1" dirty="0" err="1" smtClean="0">
                <a:solidFill>
                  <a:schemeClr val="tx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impaired</a:t>
            </a:r>
            <a:endParaRPr lang="de-DE" sz="4000" b="1" dirty="0" smtClean="0">
              <a:solidFill>
                <a:schemeClr val="tx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460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0" y="1226852"/>
            <a:ext cx="7772400" cy="440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dirty="0" smtClean="0"/>
              <a:t>Questions?</a:t>
            </a:r>
            <a:br>
              <a:rPr lang="en-US" sz="6000" b="1" dirty="0" smtClean="0"/>
            </a:b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tmesserschmidt@paypal.com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@SeraAndroid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slideshare.com/paypal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develo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" y="6238310"/>
            <a:ext cx="2771884" cy="3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7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nj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0" r="4598" b="3125"/>
          <a:stretch/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Autofit/>
          </a:bodyPr>
          <a:lstStyle/>
          <a:p>
            <a:r>
              <a:rPr lang="en-US" sz="6000" b="1" i="1" dirty="0">
                <a:solidFill>
                  <a:schemeClr val="tx2"/>
                </a:solidFill>
              </a:rPr>
              <a:t>Do</a:t>
            </a:r>
            <a:r>
              <a:rPr lang="en-US" sz="6000" b="1" dirty="0">
                <a:solidFill>
                  <a:schemeClr val="tx2"/>
                </a:solidFill>
              </a:rPr>
              <a:t> </a:t>
            </a:r>
            <a:r>
              <a:rPr lang="en-US" sz="6000" b="1" dirty="0">
                <a:solidFill>
                  <a:schemeClr val="tx1"/>
                </a:solidFill>
              </a:rPr>
              <a:t>we always use the </a:t>
            </a:r>
            <a:r>
              <a:rPr lang="en-US" sz="6000" b="1" i="1" dirty="0">
                <a:solidFill>
                  <a:srgbClr val="1F497D"/>
                </a:solidFill>
              </a:rPr>
              <a:t>same</a:t>
            </a:r>
            <a:r>
              <a:rPr lang="en-US" sz="6000" b="1" dirty="0">
                <a:solidFill>
                  <a:schemeClr val="tx1"/>
                </a:solidFill>
              </a:rPr>
              <a:t> identity? </a:t>
            </a:r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6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8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Autofit/>
          </a:bodyPr>
          <a:lstStyle/>
          <a:p>
            <a:r>
              <a:rPr lang="en-US" sz="6000" b="1" i="1" dirty="0">
                <a:solidFill>
                  <a:schemeClr val="tx2"/>
                </a:solidFill>
              </a:rPr>
              <a:t>Should</a:t>
            </a:r>
            <a:r>
              <a:rPr lang="en-US" sz="6000" b="1" dirty="0">
                <a:solidFill>
                  <a:schemeClr val="tx2"/>
                </a:solidFill>
              </a:rPr>
              <a:t> </a:t>
            </a:r>
            <a:r>
              <a:rPr lang="en-US" sz="6000" b="1" dirty="0">
                <a:solidFill>
                  <a:schemeClr val="tx1"/>
                </a:solidFill>
              </a:rPr>
              <a:t>we always use the </a:t>
            </a:r>
            <a:r>
              <a:rPr lang="en-US" sz="6000" b="1" i="1" dirty="0">
                <a:solidFill>
                  <a:schemeClr val="tx2"/>
                </a:solidFill>
              </a:rPr>
              <a:t>same</a:t>
            </a:r>
            <a:r>
              <a:rPr lang="en-US" sz="6000" b="1" dirty="0">
                <a:solidFill>
                  <a:schemeClr val="tx2"/>
                </a:solidFill>
              </a:rPr>
              <a:t> </a:t>
            </a:r>
            <a:r>
              <a:rPr lang="en-US" sz="6000" b="1" dirty="0">
                <a:solidFill>
                  <a:schemeClr val="tx1"/>
                </a:solidFill>
              </a:rPr>
              <a:t>identity? </a:t>
            </a:r>
          </a:p>
        </p:txBody>
      </p:sp>
    </p:spTree>
    <p:extLst>
      <p:ext uri="{BB962C8B-B14F-4D97-AF65-F5344CB8AC3E}">
        <p14:creationId xmlns:p14="http://schemas.microsoft.com/office/powerpoint/2010/main" val="80944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Authentication vs.</a:t>
            </a:r>
          </a:p>
          <a:p>
            <a:r>
              <a:rPr lang="en-US" sz="6000" b="1" dirty="0" smtClean="0">
                <a:solidFill>
                  <a:srgbClr val="1F497D"/>
                </a:solidFill>
              </a:rPr>
              <a:t>Authorization</a:t>
            </a:r>
            <a:endParaRPr lang="en-US" sz="6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2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19362"/>
            <a:ext cx="7772400" cy="2619277"/>
          </a:xfrm>
        </p:spPr>
        <p:txBody>
          <a:bodyPr anchor="ctr"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Current standards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8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770</Words>
  <Application>Microsoft Macintosh PowerPoint</Application>
  <PresentationFormat>On-screen Show (4:3)</PresentationFormat>
  <Paragraphs>205</Paragraphs>
  <Slides>44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18_Office Theme</vt:lpstr>
      <vt:lpstr>Authentication for Droids These are the droids you are looking for  Tim Messerschmidt @SeraAndroid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PayPal Deutschland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Painless Payments for Droids</dc:title>
  <dc:creator>Tim Messerschmidt</dc:creator>
  <cp:lastModifiedBy>Tim Messerschmidt</cp:lastModifiedBy>
  <cp:revision>242</cp:revision>
  <dcterms:created xsi:type="dcterms:W3CDTF">2013-06-10T12:40:28Z</dcterms:created>
  <dcterms:modified xsi:type="dcterms:W3CDTF">2013-11-02T13:41:34Z</dcterms:modified>
</cp:coreProperties>
</file>